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71" r:id="rId3"/>
    <p:sldId id="272" r:id="rId4"/>
    <p:sldId id="256" r:id="rId5"/>
    <p:sldId id="259" r:id="rId6"/>
    <p:sldId id="260" r:id="rId7"/>
    <p:sldId id="261" r:id="rId8"/>
    <p:sldId id="25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715000" type="screen16x1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101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FF26E-4E53-4144-8F1C-217E7DD0616B}" type="datetimeFigureOut">
              <a:rPr lang="zh-TW" altLang="en-US" smtClean="0"/>
              <a:pPr/>
              <a:t>2022/8/29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9A757-502F-440D-B871-880F1967E9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A757-502F-440D-B871-880F1967E9C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F43F-9383-42AB-9028-58BDAFF9DD24}" type="datetimeFigureOut">
              <a:rPr lang="zh-TW" altLang="en-US" smtClean="0"/>
              <a:pPr/>
              <a:t>2022/8/29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DA4D-2C3A-4D4C-9288-219EFA68C2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F43F-9383-42AB-9028-58BDAFF9DD24}" type="datetimeFigureOut">
              <a:rPr lang="zh-TW" altLang="en-US" smtClean="0"/>
              <a:pPr/>
              <a:t>2022/8/29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DA4D-2C3A-4D4C-9288-219EFA68C2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F43F-9383-42AB-9028-58BDAFF9DD24}" type="datetimeFigureOut">
              <a:rPr lang="zh-TW" altLang="en-US" smtClean="0"/>
              <a:pPr/>
              <a:t>2022/8/29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DA4D-2C3A-4D4C-9288-219EFA68C2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F43F-9383-42AB-9028-58BDAFF9DD24}" type="datetimeFigureOut">
              <a:rPr lang="zh-TW" altLang="en-US" smtClean="0"/>
              <a:pPr/>
              <a:t>2022/8/29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DA4D-2C3A-4D4C-9288-219EFA68C2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F43F-9383-42AB-9028-58BDAFF9DD24}" type="datetimeFigureOut">
              <a:rPr lang="zh-TW" altLang="en-US" smtClean="0"/>
              <a:pPr/>
              <a:t>2022/8/29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DA4D-2C3A-4D4C-9288-219EFA68C2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F43F-9383-42AB-9028-58BDAFF9DD24}" type="datetimeFigureOut">
              <a:rPr lang="zh-TW" altLang="en-US" smtClean="0"/>
              <a:pPr/>
              <a:t>2022/8/29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DA4D-2C3A-4D4C-9288-219EFA68C2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F43F-9383-42AB-9028-58BDAFF9DD24}" type="datetimeFigureOut">
              <a:rPr lang="zh-TW" altLang="en-US" smtClean="0"/>
              <a:pPr/>
              <a:t>2022/8/29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DA4D-2C3A-4D4C-9288-219EFA68C2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F43F-9383-42AB-9028-58BDAFF9DD24}" type="datetimeFigureOut">
              <a:rPr lang="zh-TW" altLang="en-US" smtClean="0"/>
              <a:pPr/>
              <a:t>2022/8/29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DA4D-2C3A-4D4C-9288-219EFA68C2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F43F-9383-42AB-9028-58BDAFF9DD24}" type="datetimeFigureOut">
              <a:rPr lang="zh-TW" altLang="en-US" smtClean="0"/>
              <a:pPr/>
              <a:t>2022/8/29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DA4D-2C3A-4D4C-9288-219EFA68C2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F43F-9383-42AB-9028-58BDAFF9DD24}" type="datetimeFigureOut">
              <a:rPr lang="zh-TW" altLang="en-US" smtClean="0"/>
              <a:pPr/>
              <a:t>2022/8/29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DA4D-2C3A-4D4C-9288-219EFA68C2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647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F43F-9383-42AB-9028-58BDAFF9DD24}" type="datetimeFigureOut">
              <a:rPr lang="zh-TW" altLang="en-US" smtClean="0"/>
              <a:pPr/>
              <a:t>2022/8/29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DA4D-2C3A-4D4C-9288-219EFA68C2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4F43F-9383-42AB-9028-58BDAFF9DD24}" type="datetimeFigureOut">
              <a:rPr lang="zh-TW" altLang="en-US" smtClean="0"/>
              <a:pPr/>
              <a:t>2022/8/29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FDA4D-2C3A-4D4C-9288-219EFA68C2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09AE56-8CDB-4F70-B2A0-54C9BF25FE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12FC5EB-9BFD-4503-950D-86FF668D1A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0D5D3CF-13AE-446C-A269-BB8D2DD79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20" r="50825" b="37979"/>
          <a:stretch/>
        </p:blipFill>
        <p:spPr>
          <a:xfrm>
            <a:off x="4712" y="0"/>
            <a:ext cx="9139287" cy="5715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255324E-282F-4F95-BF67-1B8B78338819}"/>
              </a:ext>
            </a:extLst>
          </p:cNvPr>
          <p:cNvSpPr txBox="1"/>
          <p:nvPr/>
        </p:nvSpPr>
        <p:spPr>
          <a:xfrm>
            <a:off x="134333" y="92670"/>
            <a:ext cx="8323867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現行基本時薪調整為每小時</a:t>
            </a:r>
            <a:r>
              <a:rPr lang="en-US" altLang="zh-TW" sz="5400" dirty="0"/>
              <a:t>168</a:t>
            </a:r>
            <a:r>
              <a:rPr lang="zh-TW" altLang="en-US" sz="2800" dirty="0"/>
              <a:t>元</a:t>
            </a:r>
          </a:p>
        </p:txBody>
      </p:sp>
    </p:spTree>
    <p:extLst>
      <p:ext uri="{BB962C8B-B14F-4D97-AF65-F5344CB8AC3E}">
        <p14:creationId xmlns:p14="http://schemas.microsoft.com/office/powerpoint/2010/main" val="3802530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交通-bg-04 拷貝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" y="0"/>
            <a:ext cx="9139125" cy="5715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0977" y="3362325"/>
            <a:ext cx="8753475" cy="219075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 descr="交通-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4" y="3169560"/>
            <a:ext cx="2480867" cy="49983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04804" y="3663732"/>
            <a:ext cx="84867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7030A0"/>
                </a:solidFill>
                <a:latin typeface="SimHei" pitchFamily="49" charset="-122"/>
                <a:ea typeface="SimHei" pitchFamily="49" charset="-122"/>
              </a:rPr>
              <a:t>3/4</a:t>
            </a:r>
            <a:r>
              <a:rPr lang="zh-TW" altLang="en-US" sz="2800" dirty="0">
                <a:solidFill>
                  <a:srgbClr val="7030A0"/>
                </a:solidFill>
                <a:latin typeface="SimHei" pitchFamily="49" charset="-122"/>
                <a:ea typeface="SimHei" pitchFamily="49" charset="-122"/>
              </a:rPr>
              <a:t>罩</a:t>
            </a:r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（四分之三罩）顧名思義就是</a:t>
            </a:r>
            <a:endParaRPr lang="en-US" altLang="zh-TW" sz="2800" dirty="0">
              <a:latin typeface="SimHei" pitchFamily="49" charset="-122"/>
              <a:ea typeface="SimHei" pitchFamily="49" charset="-122"/>
            </a:endParaRPr>
          </a:p>
          <a:p>
            <a:pPr algn="just"/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全罩少掉下巴防護，這種安全帽因為沒有下巴防護，防護性較全罩帽差，但</a:t>
            </a:r>
            <a:r>
              <a:rPr lang="en-US" sz="2800" dirty="0">
                <a:latin typeface="SimHei" pitchFamily="49" charset="-122"/>
                <a:ea typeface="SimHei" pitchFamily="49" charset="-122"/>
              </a:rPr>
              <a:t>3/4</a:t>
            </a:r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罩也有穿脫方便、通風、拉開鏡片就能喝飲料等優點，十分適合市區通勤用。</a:t>
            </a:r>
          </a:p>
        </p:txBody>
      </p:sp>
      <p:pic>
        <p:nvPicPr>
          <p:cNvPr id="5" name="圖片 4" descr="交通-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163114"/>
            <a:ext cx="3108703" cy="1121571"/>
          </a:xfrm>
          <a:prstGeom prst="rect">
            <a:avLst/>
          </a:prstGeom>
        </p:spPr>
      </p:pic>
      <p:pic>
        <p:nvPicPr>
          <p:cNvPr id="6" name="圖片 5" descr="交通-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7" y="415696"/>
            <a:ext cx="2365053" cy="597359"/>
          </a:xfrm>
          <a:prstGeom prst="rect">
            <a:avLst/>
          </a:prstGeom>
        </p:spPr>
      </p:pic>
      <p:pic>
        <p:nvPicPr>
          <p:cNvPr id="8" name="圖片 7" descr="交通-1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53302" y="1857376"/>
            <a:ext cx="2271598" cy="2247900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交通-bg-04 拷貝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" y="0"/>
            <a:ext cx="9139125" cy="5715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0977" y="3362325"/>
            <a:ext cx="8753475" cy="219075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交通-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660" y="2124076"/>
            <a:ext cx="2181785" cy="2247900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圖片 2" descr="交通-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4" y="3360060"/>
            <a:ext cx="2480867" cy="49983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04804" y="3854233"/>
            <a:ext cx="8486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7030A0"/>
                </a:solidFill>
                <a:latin typeface="SimHei" pitchFamily="49" charset="-122"/>
                <a:ea typeface="SimHei" pitchFamily="49" charset="-122"/>
              </a:rPr>
              <a:t>全罩帽</a:t>
            </a:r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就是一體成型的帽體，在所有</a:t>
            </a:r>
            <a:endParaRPr lang="en-US" altLang="zh-TW" sz="2800" dirty="0">
              <a:latin typeface="SimHei" pitchFamily="49" charset="-122"/>
              <a:ea typeface="SimHei" pitchFamily="49" charset="-122"/>
            </a:endParaRPr>
          </a:p>
          <a:p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帽型中具有最高的防護性，但通常價格較貴，帽體較大、較重，攜帶比較不方便。</a:t>
            </a:r>
          </a:p>
        </p:txBody>
      </p:sp>
      <p:pic>
        <p:nvPicPr>
          <p:cNvPr id="5" name="圖片 4" descr="交通-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163114"/>
            <a:ext cx="3108703" cy="1121571"/>
          </a:xfrm>
          <a:prstGeom prst="rect">
            <a:avLst/>
          </a:prstGeom>
        </p:spPr>
      </p:pic>
      <p:pic>
        <p:nvPicPr>
          <p:cNvPr id="6" name="圖片 5" descr="交通-1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7" y="415696"/>
            <a:ext cx="2365053" cy="5973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交通-bg-04 拷貝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" y="0"/>
            <a:ext cx="9139125" cy="5715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80977" y="3362325"/>
            <a:ext cx="8753475" cy="219075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交通-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7" y="2221975"/>
            <a:ext cx="2241093" cy="2091988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圖片 2" descr="交通-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4" y="3360060"/>
            <a:ext cx="2480867" cy="49983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04804" y="3854232"/>
            <a:ext cx="84867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7030A0"/>
                </a:solidFill>
                <a:latin typeface="SimHei" pitchFamily="49" charset="-122"/>
                <a:ea typeface="SimHei" pitchFamily="49" charset="-122"/>
              </a:rPr>
              <a:t>可樂帽</a:t>
            </a:r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又稱汽水帽，綜合了全罩帽和</a:t>
            </a:r>
            <a:endParaRPr lang="en-US" altLang="zh-TW" sz="2800" dirty="0">
              <a:latin typeface="SimHei" pitchFamily="49" charset="-122"/>
              <a:ea typeface="SimHei" pitchFamily="49" charset="-122"/>
            </a:endParaRPr>
          </a:p>
          <a:p>
            <a:r>
              <a:rPr lang="en-US" sz="2800" dirty="0">
                <a:latin typeface="SimHei" pitchFamily="49" charset="-122"/>
                <a:ea typeface="SimHei" pitchFamily="49" charset="-122"/>
              </a:rPr>
              <a:t>3/4</a:t>
            </a:r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罩的優點，平常使用是全罩，但下巴的保護可以往上掀，這種設計對於喝飲料、說話等需求較方便，但安全性仍比全罩帽差。</a:t>
            </a:r>
          </a:p>
        </p:txBody>
      </p:sp>
      <p:pic>
        <p:nvPicPr>
          <p:cNvPr id="5" name="圖片 4" descr="交通-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163114"/>
            <a:ext cx="3108703" cy="1121571"/>
          </a:xfrm>
          <a:prstGeom prst="rect">
            <a:avLst/>
          </a:prstGeom>
        </p:spPr>
      </p:pic>
      <p:pic>
        <p:nvPicPr>
          <p:cNvPr id="6" name="圖片 5" descr="交通-1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7" y="415696"/>
            <a:ext cx="2365053" cy="5973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交通-bg-04 拷貝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" y="0"/>
            <a:ext cx="9139125" cy="5715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0977" y="3362325"/>
            <a:ext cx="8753475" cy="219075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 descr="交通-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4" y="3750585"/>
            <a:ext cx="2480867" cy="49983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57179" y="4273333"/>
            <a:ext cx="848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這幾種帽型的防護性順序為：全罩＞可樂帽＞</a:t>
            </a:r>
            <a:r>
              <a:rPr lang="en-US" sz="2800" dirty="0">
                <a:latin typeface="SimHei" pitchFamily="49" charset="-122"/>
                <a:ea typeface="SimHei" pitchFamily="49" charset="-122"/>
              </a:rPr>
              <a:t>3/4</a:t>
            </a:r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罩</a:t>
            </a:r>
          </a:p>
        </p:txBody>
      </p:sp>
      <p:pic>
        <p:nvPicPr>
          <p:cNvPr id="5" name="圖片 4" descr="交通-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163114"/>
            <a:ext cx="3108703" cy="1121571"/>
          </a:xfrm>
          <a:prstGeom prst="rect">
            <a:avLst/>
          </a:prstGeom>
        </p:spPr>
      </p:pic>
      <p:pic>
        <p:nvPicPr>
          <p:cNvPr id="6" name="圖片 5" descr="交通-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7" y="415696"/>
            <a:ext cx="2365053" cy="5973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交通-bg-05 拷貝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" y="0"/>
            <a:ext cx="9139125" cy="5715000"/>
          </a:xfrm>
          <a:prstGeom prst="rect">
            <a:avLst/>
          </a:prstGeom>
        </p:spPr>
      </p:pic>
      <p:pic>
        <p:nvPicPr>
          <p:cNvPr id="17410" name="Picture 2" descr="D:\103.12-育達\地理Ⅱ(乙版)\第一章 臺灣\第一節 臺灣的地理位置與環境特色\image\ch1-1-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3763963"/>
            <a:ext cx="8705850" cy="1827212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466725" y="3733800"/>
            <a:ext cx="8267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SimHei" pitchFamily="49" charset="-122"/>
                <a:ea typeface="SimHei" pitchFamily="49" charset="-122"/>
              </a:rPr>
              <a:t>Q1</a:t>
            </a:r>
            <a:endParaRPr lang="zh-TW" altLang="en-US" sz="2800" dirty="0">
              <a:solidFill>
                <a:srgbClr val="C00000"/>
              </a:solidFill>
              <a:latin typeface="SimHei" pitchFamily="49" charset="-122"/>
              <a:ea typeface="SimHei" pitchFamily="49" charset="-122"/>
            </a:endParaRPr>
          </a:p>
          <a:p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機車車體較小，在公路上能見度較低，所以容易和汽車或貨車發生事故。騎機車時，你覺得安全帽的重要性如何呢？</a:t>
            </a:r>
          </a:p>
        </p:txBody>
      </p:sp>
      <p:pic>
        <p:nvPicPr>
          <p:cNvPr id="8" name="圖片 7" descr="交通-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163114"/>
            <a:ext cx="3108703" cy="1121571"/>
          </a:xfrm>
          <a:prstGeom prst="rect">
            <a:avLst/>
          </a:prstGeom>
        </p:spPr>
      </p:pic>
      <p:pic>
        <p:nvPicPr>
          <p:cNvPr id="9" name="圖片 8" descr="交通-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7" y="415696"/>
            <a:ext cx="2365053" cy="5973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交通-bg-05 拷貝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" y="0"/>
            <a:ext cx="9139125" cy="5715000"/>
          </a:xfrm>
          <a:prstGeom prst="rect">
            <a:avLst/>
          </a:prstGeom>
        </p:spPr>
      </p:pic>
      <p:pic>
        <p:nvPicPr>
          <p:cNvPr id="4" name="Picture 2" descr="D:\103.12-育達\地理Ⅱ(乙版)\第一章 臺灣\第一節 臺灣的地理位置與環境特色\image\ch1-1-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3248026"/>
            <a:ext cx="8705850" cy="2324100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466725" y="3219451"/>
            <a:ext cx="8267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SimHei" pitchFamily="49" charset="-122"/>
                <a:ea typeface="SimHei" pitchFamily="49" charset="-122"/>
              </a:rPr>
              <a:t>Q2</a:t>
            </a:r>
            <a:endParaRPr lang="zh-TW" altLang="en-US" sz="2800" dirty="0">
              <a:solidFill>
                <a:srgbClr val="C00000"/>
              </a:solidFill>
              <a:latin typeface="SimHei" pitchFamily="49" charset="-122"/>
              <a:ea typeface="SimHei" pitchFamily="49" charset="-122"/>
            </a:endParaRPr>
          </a:p>
          <a:p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你認為「騎機車戴安全帽」，最主要是為了應付警察避免開紅單，還是為了自身的安全著想而戴呢？如果警察不開罰，你還會繼續堅持騎機車戴安全帽嗎？</a:t>
            </a:r>
          </a:p>
        </p:txBody>
      </p:sp>
      <p:pic>
        <p:nvPicPr>
          <p:cNvPr id="5" name="圖片 4" descr="交通-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163114"/>
            <a:ext cx="3108703" cy="1121571"/>
          </a:xfrm>
          <a:prstGeom prst="rect">
            <a:avLst/>
          </a:prstGeom>
        </p:spPr>
      </p:pic>
      <p:pic>
        <p:nvPicPr>
          <p:cNvPr id="7" name="圖片 6" descr="交通-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7" y="415696"/>
            <a:ext cx="2365053" cy="5973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交通-bg-05 拷貝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" y="0"/>
            <a:ext cx="9139125" cy="5715000"/>
          </a:xfrm>
          <a:prstGeom prst="rect">
            <a:avLst/>
          </a:prstGeom>
        </p:spPr>
      </p:pic>
      <p:pic>
        <p:nvPicPr>
          <p:cNvPr id="4" name="Picture 2" descr="D:\103.12-育達\地理Ⅱ(乙版)\第一章 臺灣\第一節 臺灣的地理位置與環境特色\image\ch1-1-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3943349"/>
            <a:ext cx="8705850" cy="1647825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466725" y="4057651"/>
            <a:ext cx="8267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SimHei" pitchFamily="49" charset="-122"/>
                <a:ea typeface="SimHei" pitchFamily="49" charset="-122"/>
              </a:rPr>
              <a:t>Q3</a:t>
            </a:r>
            <a:endParaRPr lang="zh-TW" altLang="en-US" sz="2800" dirty="0">
              <a:solidFill>
                <a:srgbClr val="C00000"/>
              </a:solidFill>
              <a:latin typeface="SimHei" pitchFamily="49" charset="-122"/>
              <a:ea typeface="SimHei" pitchFamily="49" charset="-122"/>
            </a:endParaRPr>
          </a:p>
          <a:p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安全帽的品質攸關安全高度，關於安全帽的購買與使用，你清楚嗎？請說說看應該如何購買與配戴呢？</a:t>
            </a:r>
          </a:p>
        </p:txBody>
      </p:sp>
      <p:pic>
        <p:nvPicPr>
          <p:cNvPr id="5" name="圖片 4" descr="交通-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163114"/>
            <a:ext cx="3108703" cy="1121571"/>
          </a:xfrm>
          <a:prstGeom prst="rect">
            <a:avLst/>
          </a:prstGeom>
        </p:spPr>
      </p:pic>
      <p:pic>
        <p:nvPicPr>
          <p:cNvPr id="7" name="圖片 6" descr="交通-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7" y="415696"/>
            <a:ext cx="2365053" cy="5973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AB00CD9-BABE-4AF1-9B7F-D8E5848D8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BEEF67C-7773-4530-A92F-5544FB6981B2}"/>
              </a:ext>
            </a:extLst>
          </p:cNvPr>
          <p:cNvSpPr txBox="1"/>
          <p:nvPr/>
        </p:nvSpPr>
        <p:spPr>
          <a:xfrm>
            <a:off x="405353" y="4004794"/>
            <a:ext cx="863495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房租合約及消防安全最重要</a:t>
            </a:r>
          </a:p>
        </p:txBody>
      </p:sp>
    </p:spTree>
    <p:extLst>
      <p:ext uri="{BB962C8B-B14F-4D97-AF65-F5344CB8AC3E}">
        <p14:creationId xmlns:p14="http://schemas.microsoft.com/office/powerpoint/2010/main" val="45250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66F40CE-FF85-4110-9E94-1B02DE336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05" t="47340" r="10206" b="23959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A2554F32-571E-4FEF-AE23-B9A4EA93B991}"/>
              </a:ext>
            </a:extLst>
          </p:cNvPr>
          <p:cNvCxnSpPr>
            <a:cxnSpLocks/>
          </p:cNvCxnSpPr>
          <p:nvPr/>
        </p:nvCxnSpPr>
        <p:spPr>
          <a:xfrm>
            <a:off x="4044099" y="1102936"/>
            <a:ext cx="19702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B2DEF58E-2A1E-4B1F-8A4F-8DA699771D49}"/>
              </a:ext>
            </a:extLst>
          </p:cNvPr>
          <p:cNvCxnSpPr>
            <a:cxnSpLocks/>
          </p:cNvCxnSpPr>
          <p:nvPr/>
        </p:nvCxnSpPr>
        <p:spPr>
          <a:xfrm>
            <a:off x="161827" y="2471394"/>
            <a:ext cx="86145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033828F3-F50F-439E-9AF1-C5F98A26316D}"/>
              </a:ext>
            </a:extLst>
          </p:cNvPr>
          <p:cNvCxnSpPr>
            <a:cxnSpLocks/>
          </p:cNvCxnSpPr>
          <p:nvPr/>
        </p:nvCxnSpPr>
        <p:spPr>
          <a:xfrm>
            <a:off x="161827" y="3189402"/>
            <a:ext cx="87653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29C7F26A-9859-4398-AC2D-54EC1261C9F2}"/>
              </a:ext>
            </a:extLst>
          </p:cNvPr>
          <p:cNvCxnSpPr>
            <a:cxnSpLocks/>
          </p:cNvCxnSpPr>
          <p:nvPr/>
        </p:nvCxnSpPr>
        <p:spPr>
          <a:xfrm>
            <a:off x="161827" y="3841423"/>
            <a:ext cx="21194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4006BDF7-9E48-425F-91CD-9B7DF09F4072}"/>
              </a:ext>
            </a:extLst>
          </p:cNvPr>
          <p:cNvSpPr/>
          <p:nvPr/>
        </p:nvSpPr>
        <p:spPr>
          <a:xfrm>
            <a:off x="4392892" y="2471394"/>
            <a:ext cx="1809946" cy="71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3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交通-bg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CCF910EB-5A6A-4702-B8A0-B837B145B57E}"/>
              </a:ext>
            </a:extLst>
          </p:cNvPr>
          <p:cNvSpPr txBox="1"/>
          <p:nvPr/>
        </p:nvSpPr>
        <p:spPr>
          <a:xfrm>
            <a:off x="1131217" y="235671"/>
            <a:ext cx="6400800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8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交通安全宣導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交通-bg-03 拷貝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" y="0"/>
            <a:ext cx="9139125" cy="5715000"/>
          </a:xfrm>
          <a:prstGeom prst="rect">
            <a:avLst/>
          </a:prstGeom>
        </p:spPr>
      </p:pic>
      <p:pic>
        <p:nvPicPr>
          <p:cNvPr id="7" name="圖片 6" descr="交通-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" y="384086"/>
            <a:ext cx="9143245" cy="908229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圖片 1" descr="交通-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433" y="498373"/>
            <a:ext cx="2115137" cy="60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 descr="交通-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1562883"/>
            <a:ext cx="2078564" cy="4937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838201" y="2038350"/>
            <a:ext cx="7543801" cy="2677656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機車機動性高且具便利性、購買和使用成本又較低，因此成為臺灣地區民眾普遍使用的交通工具。但是機車騎士或乘座者並沒有其他汽車擁有較多的安全設備（使用機車一般俗稱「人包鐵」，其他汽車俗稱「鐵包人」），一旦發生事故時常造成較嚴重的死傷狀況。</a:t>
            </a:r>
          </a:p>
        </p:txBody>
      </p:sp>
      <p:pic>
        <p:nvPicPr>
          <p:cNvPr id="8" name="圖片 7" descr="交通-1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43500"/>
            <a:ext cx="91440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交通-bg-03 拷貝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" y="0"/>
            <a:ext cx="9139125" cy="5715000"/>
          </a:xfrm>
          <a:prstGeom prst="rect">
            <a:avLst/>
          </a:prstGeom>
        </p:spPr>
      </p:pic>
      <p:pic>
        <p:nvPicPr>
          <p:cNvPr id="4" name="圖片 3" descr="交通-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1" y="1760118"/>
            <a:ext cx="4077887" cy="4937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809626" y="2247901"/>
            <a:ext cx="7543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機車是肉包鐵，因此對於機車安全我們都需更加注意。除了避免酒駕，戴妥安全帽是最基本的機車安全守則。</a:t>
            </a:r>
          </a:p>
        </p:txBody>
      </p:sp>
      <p:pic>
        <p:nvPicPr>
          <p:cNvPr id="5" name="圖片 4" descr="交通-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" y="384086"/>
            <a:ext cx="9143245" cy="908229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圖片 6" descr="交通-0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433" y="498373"/>
            <a:ext cx="2115137" cy="60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 descr="交通-1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43500"/>
            <a:ext cx="91440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交通-bg-03 拷貝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" y="0"/>
            <a:ext cx="9139125" cy="5715000"/>
          </a:xfrm>
          <a:prstGeom prst="rect">
            <a:avLst/>
          </a:prstGeom>
        </p:spPr>
      </p:pic>
      <p:pic>
        <p:nvPicPr>
          <p:cNvPr id="4" name="圖片 3" descr="交通-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1" y="1541043"/>
            <a:ext cx="3279377" cy="4937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638176" y="2028826"/>
            <a:ext cx="7962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正確配戴安全帽是將帽帶繫緊，保持一指寬度，不得妨礙視線。並且要選購經經濟部標準檢驗局檢驗合格的安全帽，才能保護頭部。如能</a:t>
            </a:r>
            <a:r>
              <a:rPr lang="en-US" sz="2800" dirty="0">
                <a:latin typeface="SimHei" pitchFamily="49" charset="-122"/>
                <a:ea typeface="SimHei" pitchFamily="49" charset="-122"/>
              </a:rPr>
              <a:t>正確戴妥安全帽</a:t>
            </a:r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，則可以提升安全</a:t>
            </a:r>
            <a:r>
              <a:rPr lang="en-US" sz="2800" dirty="0">
                <a:latin typeface="SimHei" pitchFamily="49" charset="-122"/>
                <a:ea typeface="SimHei" pitchFamily="49" charset="-122"/>
              </a:rPr>
              <a:t>7.9</a:t>
            </a:r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倍，保障安全，才能讓家人、朋友放心。</a:t>
            </a:r>
          </a:p>
        </p:txBody>
      </p:sp>
      <p:pic>
        <p:nvPicPr>
          <p:cNvPr id="5" name="圖片 4" descr="交通-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" y="384086"/>
            <a:ext cx="9143245" cy="908229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圖片 6" descr="交通-0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433" y="498373"/>
            <a:ext cx="2115137" cy="60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 descr="交通-1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43500"/>
            <a:ext cx="91440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交通-bg-04 拷貝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" y="0"/>
            <a:ext cx="9139125" cy="5715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80977" y="3362325"/>
            <a:ext cx="8753475" cy="219075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 descr="交通-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163114"/>
            <a:ext cx="3108703" cy="1121571"/>
          </a:xfrm>
          <a:prstGeom prst="rect">
            <a:avLst/>
          </a:prstGeom>
        </p:spPr>
      </p:pic>
      <p:pic>
        <p:nvPicPr>
          <p:cNvPr id="2" name="圖片 1" descr="交通-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7" y="415696"/>
            <a:ext cx="2365053" cy="597359"/>
          </a:xfrm>
          <a:prstGeom prst="rect">
            <a:avLst/>
          </a:prstGeom>
        </p:spPr>
      </p:pic>
      <p:pic>
        <p:nvPicPr>
          <p:cNvPr id="3" name="圖片 2" descr="交通-1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944" y="2826660"/>
            <a:ext cx="3706062" cy="49983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71453" y="3305176"/>
            <a:ext cx="88010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目前世界通用的三大主流安全帽測試標準分別為：</a:t>
            </a:r>
          </a:p>
          <a:p>
            <a:pPr marL="361950" indent="-361950">
              <a:buFont typeface="Wingdings" pitchFamily="2" charset="2"/>
              <a:buChar char="l"/>
            </a:pPr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美國交通部的普通道路規格</a:t>
            </a:r>
            <a:r>
              <a:rPr lang="zh-TW" altLang="en-US" sz="2800" dirty="0">
                <a:solidFill>
                  <a:srgbClr val="7030A0"/>
                </a:solidFill>
                <a:latin typeface="SimHei" pitchFamily="49" charset="-122"/>
                <a:ea typeface="SimHei" pitchFamily="49" charset="-122"/>
              </a:rPr>
              <a:t>「</a:t>
            </a:r>
            <a:r>
              <a:rPr lang="en-US" sz="2800" dirty="0">
                <a:solidFill>
                  <a:srgbClr val="7030A0"/>
                </a:solidFill>
                <a:latin typeface="SimHei" pitchFamily="49" charset="-122"/>
                <a:ea typeface="SimHei" pitchFamily="49" charset="-122"/>
              </a:rPr>
              <a:t>DOT</a:t>
            </a:r>
            <a:r>
              <a:rPr lang="zh-TW" altLang="en-US" sz="2800" dirty="0">
                <a:solidFill>
                  <a:srgbClr val="7030A0"/>
                </a:solidFill>
                <a:latin typeface="SimHei" pitchFamily="49" charset="-122"/>
                <a:ea typeface="SimHei" pitchFamily="49" charset="-122"/>
              </a:rPr>
              <a:t>認證」</a:t>
            </a:r>
            <a:r>
              <a:rPr lang="en-US" altLang="zh-TW" sz="2800" dirty="0">
                <a:latin typeface="SimHei" pitchFamily="49" charset="-122"/>
                <a:ea typeface="SimHei" pitchFamily="49" charset="-122"/>
              </a:rPr>
              <a:t>—</a:t>
            </a:r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官方組織</a:t>
            </a:r>
          </a:p>
          <a:p>
            <a:pPr marL="361950" indent="-361950">
              <a:buFont typeface="Wingdings" pitchFamily="2" charset="2"/>
              <a:buChar char="l"/>
            </a:pPr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國際認可賽車規格</a:t>
            </a:r>
            <a:r>
              <a:rPr lang="zh-TW" altLang="en-US" sz="2800" dirty="0">
                <a:solidFill>
                  <a:srgbClr val="7030A0"/>
                </a:solidFill>
                <a:latin typeface="SimHei" pitchFamily="49" charset="-122"/>
                <a:ea typeface="SimHei" pitchFamily="49" charset="-122"/>
              </a:rPr>
              <a:t>「</a:t>
            </a:r>
            <a:r>
              <a:rPr lang="en-US" sz="2800" dirty="0">
                <a:solidFill>
                  <a:srgbClr val="7030A0"/>
                </a:solidFill>
                <a:latin typeface="SimHei" pitchFamily="49" charset="-122"/>
                <a:ea typeface="SimHei" pitchFamily="49" charset="-122"/>
              </a:rPr>
              <a:t>SNELL</a:t>
            </a:r>
            <a:r>
              <a:rPr lang="zh-TW" altLang="en-US" sz="2800" dirty="0">
                <a:solidFill>
                  <a:srgbClr val="7030A0"/>
                </a:solidFill>
                <a:latin typeface="SimHei" pitchFamily="49" charset="-122"/>
                <a:ea typeface="SimHei" pitchFamily="49" charset="-122"/>
              </a:rPr>
              <a:t>認證」</a:t>
            </a:r>
            <a:r>
              <a:rPr lang="en-US" altLang="zh-TW" sz="2800" dirty="0">
                <a:latin typeface="SimHei" pitchFamily="49" charset="-122"/>
                <a:ea typeface="SimHei" pitchFamily="49" charset="-122"/>
              </a:rPr>
              <a:t>—</a:t>
            </a:r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為了緬懷賽車手</a:t>
            </a:r>
            <a:r>
              <a:rPr lang="en-US" sz="2800" dirty="0">
                <a:latin typeface="SimHei" pitchFamily="49" charset="-122"/>
                <a:ea typeface="SimHei" pitchFamily="49" charset="-122"/>
              </a:rPr>
              <a:t>SNELL</a:t>
            </a:r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所成立的民間機構，此規範每</a:t>
            </a:r>
            <a:r>
              <a:rPr lang="en-US" sz="2800" dirty="0">
                <a:latin typeface="SimHei" pitchFamily="49" charset="-122"/>
                <a:ea typeface="SimHei" pitchFamily="49" charset="-122"/>
              </a:rPr>
              <a:t>5</a:t>
            </a:r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年就會調整一次</a:t>
            </a:r>
          </a:p>
          <a:p>
            <a:pPr marL="361950" indent="-361950">
              <a:buFont typeface="Wingdings" pitchFamily="2" charset="2"/>
              <a:buChar char="l"/>
            </a:pPr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歐洲規格</a:t>
            </a:r>
            <a:r>
              <a:rPr lang="zh-TW" altLang="en-US" sz="2800" dirty="0">
                <a:solidFill>
                  <a:srgbClr val="7030A0"/>
                </a:solidFill>
                <a:latin typeface="SimHei" pitchFamily="49" charset="-122"/>
                <a:ea typeface="SimHei" pitchFamily="49" charset="-122"/>
              </a:rPr>
              <a:t>「</a:t>
            </a:r>
            <a:r>
              <a:rPr lang="en-US" sz="2800" dirty="0">
                <a:solidFill>
                  <a:srgbClr val="7030A0"/>
                </a:solidFill>
                <a:latin typeface="SimHei" pitchFamily="49" charset="-122"/>
                <a:ea typeface="SimHei" pitchFamily="49" charset="-122"/>
              </a:rPr>
              <a:t>ECE</a:t>
            </a:r>
            <a:r>
              <a:rPr lang="zh-TW" altLang="en-US" sz="2800" dirty="0">
                <a:solidFill>
                  <a:srgbClr val="7030A0"/>
                </a:solidFill>
                <a:latin typeface="SimHei" pitchFamily="49" charset="-122"/>
                <a:ea typeface="SimHei" pitchFamily="49" charset="-122"/>
              </a:rPr>
              <a:t>認證」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交通-bg-04 拷貝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" y="0"/>
            <a:ext cx="9139125" cy="5715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0977" y="3362325"/>
            <a:ext cx="8753475" cy="219075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 descr="交通-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44" y="2826660"/>
            <a:ext cx="3706062" cy="49983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80977" y="3305176"/>
            <a:ext cx="86772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上述三種認證標準其實都會定期抽測市面上的安全帽，不過，臺灣並非</a:t>
            </a:r>
            <a:r>
              <a:rPr lang="en-US" sz="2800" dirty="0">
                <a:latin typeface="SimHei" pitchFamily="49" charset="-122"/>
                <a:ea typeface="SimHei" pitchFamily="49" charset="-122"/>
              </a:rPr>
              <a:t>DOT</a:t>
            </a:r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法定效力地區，也非歐盟成員，所以無論是</a:t>
            </a:r>
            <a:r>
              <a:rPr lang="en-US" sz="2800" dirty="0">
                <a:latin typeface="SimHei" pitchFamily="49" charset="-122"/>
                <a:ea typeface="SimHei" pitchFamily="49" charset="-122"/>
              </a:rPr>
              <a:t>DOT</a:t>
            </a:r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或</a:t>
            </a:r>
            <a:r>
              <a:rPr lang="en-US" sz="2800" dirty="0">
                <a:latin typeface="SimHei" pitchFamily="49" charset="-122"/>
                <a:ea typeface="SimHei" pitchFamily="49" charset="-122"/>
              </a:rPr>
              <a:t>ECE</a:t>
            </a:r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都不會來臺灣進行抽測。但大多數先進國家都有自己的安全帽認證標準，而臺灣的則是「</a:t>
            </a:r>
            <a:r>
              <a:rPr lang="en-US" sz="2800" dirty="0">
                <a:latin typeface="SimHei" pitchFamily="49" charset="-122"/>
                <a:ea typeface="SimHei" pitchFamily="49" charset="-122"/>
              </a:rPr>
              <a:t>CNS</a:t>
            </a:r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認證」。</a:t>
            </a:r>
            <a:endParaRPr lang="zh-TW" altLang="en-US" sz="2800" dirty="0">
              <a:solidFill>
                <a:srgbClr val="7030A0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6" name="圖片 5" descr="交通-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163114"/>
            <a:ext cx="3108703" cy="1121571"/>
          </a:xfrm>
          <a:prstGeom prst="rect">
            <a:avLst/>
          </a:prstGeom>
        </p:spPr>
      </p:pic>
      <p:pic>
        <p:nvPicPr>
          <p:cNvPr id="7" name="圖片 6" descr="交通-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7" y="415696"/>
            <a:ext cx="2365053" cy="5973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588</Words>
  <Application>Microsoft Office PowerPoint</Application>
  <PresentationFormat>如螢幕大小 (16:10)</PresentationFormat>
  <Paragraphs>25</Paragraphs>
  <Slides>16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Adobe 繁黑體 Std B</vt:lpstr>
      <vt:lpstr>SimHei</vt:lpstr>
      <vt:lpstr>Arial</vt:lpstr>
      <vt:lpstr>Calibri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yuida</dc:creator>
  <cp:lastModifiedBy>李吟臻</cp:lastModifiedBy>
  <cp:revision>65</cp:revision>
  <dcterms:created xsi:type="dcterms:W3CDTF">2016-02-25T05:54:48Z</dcterms:created>
  <dcterms:modified xsi:type="dcterms:W3CDTF">2022-08-29T04:33:25Z</dcterms:modified>
</cp:coreProperties>
</file>